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8" r:id="rId3"/>
    <p:sldId id="261" r:id="rId4"/>
    <p:sldId id="262" r:id="rId5"/>
    <p:sldId id="264" r:id="rId6"/>
    <p:sldId id="277" r:id="rId7"/>
    <p:sldId id="266" r:id="rId8"/>
    <p:sldId id="276" r:id="rId9"/>
    <p:sldId id="267" r:id="rId10"/>
    <p:sldId id="268" r:id="rId11"/>
    <p:sldId id="269" r:id="rId12"/>
    <p:sldId id="270" r:id="rId13"/>
    <p:sldId id="274" r:id="rId14"/>
    <p:sldId id="271" r:id="rId15"/>
    <p:sldId id="272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61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slide" Target="slide2.xml"/><Relationship Id="rId18" Type="http://schemas.openxmlformats.org/officeDocument/2006/relationships/slide" Target="slide7.xml"/><Relationship Id="rId3" Type="http://schemas.openxmlformats.org/officeDocument/2006/relationships/slide" Target="slide12.xml"/><Relationship Id="rId21" Type="http://schemas.openxmlformats.org/officeDocument/2006/relationships/image" Target="../media/image7.png"/><Relationship Id="rId7" Type="http://schemas.openxmlformats.org/officeDocument/2006/relationships/slide" Target="slide14.xml"/><Relationship Id="rId12" Type="http://schemas.openxmlformats.org/officeDocument/2006/relationships/image" Target="../media/image34.jpeg"/><Relationship Id="rId17" Type="http://schemas.openxmlformats.org/officeDocument/2006/relationships/slide" Target="slide6.xml"/><Relationship Id="rId2" Type="http://schemas.openxmlformats.org/officeDocument/2006/relationships/image" Target="../media/image29.jpg"/><Relationship Id="rId16" Type="http://schemas.openxmlformats.org/officeDocument/2006/relationships/slide" Target="slide5.xml"/><Relationship Id="rId20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11" Type="http://schemas.openxmlformats.org/officeDocument/2006/relationships/slide" Target="slide16.xml"/><Relationship Id="rId5" Type="http://schemas.openxmlformats.org/officeDocument/2006/relationships/slide" Target="slide13.xml"/><Relationship Id="rId15" Type="http://schemas.openxmlformats.org/officeDocument/2006/relationships/slide" Target="slide4.xml"/><Relationship Id="rId10" Type="http://schemas.openxmlformats.org/officeDocument/2006/relationships/image" Target="../media/image33.jpeg"/><Relationship Id="rId19" Type="http://schemas.openxmlformats.org/officeDocument/2006/relationships/slide" Target="slide8.xml"/><Relationship Id="rId4" Type="http://schemas.openxmlformats.org/officeDocument/2006/relationships/image" Target="../media/image30.jpeg"/><Relationship Id="rId9" Type="http://schemas.openxmlformats.org/officeDocument/2006/relationships/slide" Target="slide15.xml"/><Relationship Id="rId1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6.png"/><Relationship Id="rId7" Type="http://schemas.openxmlformats.org/officeDocument/2006/relationships/slide" Target="slide1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slide" Target="slide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png"/><Relationship Id="rId7" Type="http://schemas.openxmlformats.org/officeDocument/2006/relationships/image" Target="../media/image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slide" Target="slide11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1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5.png"/><Relationship Id="rId7" Type="http://schemas.openxmlformats.org/officeDocument/2006/relationships/slide" Target="slide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727201" y="2104966"/>
            <a:ext cx="5723468" cy="1828090"/>
          </a:xfrm>
        </p:spPr>
        <p:txBody>
          <a:bodyPr>
            <a:noAutofit/>
          </a:bodyPr>
          <a:lstStyle/>
          <a:p>
            <a:r>
              <a:rPr lang="en-NZ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Is delay always</a:t>
            </a:r>
            <a:r>
              <a:rPr lang="hu-HU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/>
            </a:r>
            <a:br>
              <a:rPr lang="hu-HU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</a:br>
            <a:endParaRPr lang="en-NZ" sz="8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75656" y="3705200"/>
            <a:ext cx="6264696" cy="1596008"/>
          </a:xfrm>
        </p:spPr>
        <p:txBody>
          <a:bodyPr>
            <a:normAutofit fontScale="85000" lnSpcReduction="10000"/>
          </a:bodyPr>
          <a:lstStyle/>
          <a:p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Nikolett</a:t>
            </a:r>
            <a:r>
              <a:rPr lang="en-NZ" u="sng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Német</a:t>
            </a:r>
            <a:r>
              <a:rPr lang="hu-HU" u="sng" baseline="30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Scott Parkins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University of Auckland,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Matariki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Workshop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Science 20/03/16</a:t>
            </a:r>
            <a:endParaRPr lang="en-NZ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728852" y="1888942"/>
            <a:ext cx="5723468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harmful to precision?</a:t>
            </a:r>
            <a:endParaRPr lang="en-NZ" sz="8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3512800" y="5301208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18" y="1124744"/>
            <a:ext cx="1119395" cy="98249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4744"/>
            <a:ext cx="1021674" cy="982495"/>
          </a:xfrm>
          <a:prstGeom prst="rect">
            <a:avLst/>
          </a:prstGeom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51" y="764704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576" y="738853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Summary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backaction-free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useful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properties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tunable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DPA,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dramatically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found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Enhancement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even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compared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previous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setups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274320"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decreases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degree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but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also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provides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higher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tunability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4"/>
          <a:stretch/>
        </p:blipFill>
        <p:spPr>
          <a:xfrm>
            <a:off x="982638" y="980728"/>
            <a:ext cx="7189762" cy="489654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43608" y="1600910"/>
            <a:ext cx="5723468" cy="1828090"/>
          </a:xfrm>
        </p:spPr>
        <p:txBody>
          <a:bodyPr>
            <a:noAutofit/>
          </a:bodyPr>
          <a:lstStyle/>
          <a:p>
            <a:pPr algn="l"/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Thank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you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for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Your</a:t>
            </a:r>
            <a:r>
              <a:rPr lang="hu-HU" sz="8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/>
            </a:r>
            <a:br>
              <a:rPr lang="hu-HU" sz="8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</a:br>
            <a:endParaRPr lang="en-NZ" sz="8000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045259" y="1384886"/>
            <a:ext cx="5723468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!</a:t>
            </a:r>
            <a:endParaRPr lang="en-NZ" sz="8000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3075" name="Picture 3" descr="C:\Users\niki\AppData\Local\Microsoft\Windows\INetCache\IE\1PZQMBH6\Maltese_puppy_portrait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4941168"/>
            <a:ext cx="1075837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niki\AppData\Local\Microsoft\Windows\INetCache\IE\3E8BLUJN\The_Puppy[1].jpg">
            <a:hlinkClick r:id="rId5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t="20027" r="20968"/>
          <a:stretch/>
        </p:blipFill>
        <p:spPr bwMode="auto">
          <a:xfrm>
            <a:off x="2058475" y="4941168"/>
            <a:ext cx="1129373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iki\AppData\Local\Microsoft\Windows\INetCache\IE\1PZQMBH6\Husky_Puppy[1].jpg">
            <a:hlinkClick r:id="rId7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" t="24355" r="4357" b="12096"/>
          <a:stretch/>
        </p:blipFill>
        <p:spPr bwMode="auto">
          <a:xfrm>
            <a:off x="3187848" y="4941168"/>
            <a:ext cx="922025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niki\AppData\Local\Microsoft\Windows\INetCache\IE\1PZQMBH6\Jack_Russell_Terrier_Puppy_-_Eddi[1]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874" y="4941168"/>
            <a:ext cx="1057598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niki\AppData\Local\Microsoft\Windows\INetCache\IE\HEEOQ77Q\5170590074_714d36db83_z[1]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472" y="4941168"/>
            <a:ext cx="1179344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églalap 2">
            <a:hlinkClick r:id="rId13" action="ppaction://hlinksldjump"/>
          </p:cNvPr>
          <p:cNvSpPr/>
          <p:nvPr/>
        </p:nvSpPr>
        <p:spPr>
          <a:xfrm>
            <a:off x="6495786" y="494116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14" action="ppaction://hlinksldjump"/>
          </p:cNvPr>
          <p:cNvSpPr/>
          <p:nvPr/>
        </p:nvSpPr>
        <p:spPr>
          <a:xfrm>
            <a:off x="6841636" y="494116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15" action="ppaction://hlinksldjump"/>
          </p:cNvPr>
          <p:cNvSpPr/>
          <p:nvPr/>
        </p:nvSpPr>
        <p:spPr>
          <a:xfrm>
            <a:off x="7201676" y="494116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16" action="ppaction://hlinksldjump"/>
          </p:cNvPr>
          <p:cNvSpPr/>
          <p:nvPr/>
        </p:nvSpPr>
        <p:spPr>
          <a:xfrm>
            <a:off x="7561716" y="494116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17" action="ppaction://hlinksldjump"/>
          </p:cNvPr>
          <p:cNvSpPr/>
          <p:nvPr/>
        </p:nvSpPr>
        <p:spPr>
          <a:xfrm>
            <a:off x="6495786" y="53540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18" action="ppaction://hlinksldjump"/>
          </p:cNvPr>
          <p:cNvSpPr/>
          <p:nvPr/>
        </p:nvSpPr>
        <p:spPr>
          <a:xfrm>
            <a:off x="6841636" y="53540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19" action="ppaction://hlinksldjump"/>
          </p:cNvPr>
          <p:cNvSpPr/>
          <p:nvPr/>
        </p:nvSpPr>
        <p:spPr>
          <a:xfrm>
            <a:off x="7201676" y="53540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20" action="ppaction://hlinksldjump"/>
          </p:cNvPr>
          <p:cNvSpPr/>
          <p:nvPr/>
        </p:nvSpPr>
        <p:spPr>
          <a:xfrm>
            <a:off x="7561716" y="53540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cxnSp>
        <p:nvCxnSpPr>
          <p:cNvPr id="6" name="Egyenes összekötő 5"/>
          <p:cNvCxnSpPr/>
          <p:nvPr/>
        </p:nvCxnSpPr>
        <p:spPr>
          <a:xfrm>
            <a:off x="982638" y="4941168"/>
            <a:ext cx="718976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/>
          <p:cNvCxnSpPr/>
          <p:nvPr/>
        </p:nvCxnSpPr>
        <p:spPr>
          <a:xfrm>
            <a:off x="6346816" y="4941168"/>
            <a:ext cx="0" cy="93610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51" y="764704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576" y="738853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Tunability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665064"/>
            <a:ext cx="3515391" cy="2340000"/>
          </a:xfrm>
          <a:ln w="28575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4646"/>
            <a:ext cx="3515392" cy="234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"/>
          <a:stretch/>
        </p:blipFill>
        <p:spPr>
          <a:xfrm>
            <a:off x="1115616" y="4401288"/>
            <a:ext cx="2318873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"/>
          <a:stretch/>
        </p:blipFill>
        <p:spPr>
          <a:xfrm>
            <a:off x="3434489" y="4401288"/>
            <a:ext cx="2283461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0"/>
          <a:stretch/>
        </p:blipFill>
        <p:spPr>
          <a:xfrm>
            <a:off x="5717950" y="4401288"/>
            <a:ext cx="2301951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3968880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3968880"/>
                <a:ext cx="6661357" cy="4682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and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angle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5551" r="7315"/>
          <a:stretch/>
        </p:blipFill>
        <p:spPr>
          <a:xfrm>
            <a:off x="1493350" y="2199793"/>
            <a:ext cx="6157300" cy="382149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5" name="Picture 2" descr="C:\Users\niki\AppData\Local\Microsoft\Windows\INetCache\IE\3E8BLUJN\dog_clipart_by_fabbazattt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</p:spPr>
            <p:txBody>
              <a:bodyPr>
                <a:normAutofit/>
              </a:bodyPr>
              <a:lstStyle/>
              <a:p>
                <a:pPr marL="365760" lvl="1" indent="0" algn="ctr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of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phase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shift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04" y="1936982"/>
            <a:ext cx="3676191" cy="3704762"/>
          </a:xfrm>
          <a:ln w="28575">
            <a:solidFill>
              <a:srgbClr val="002060"/>
            </a:solidFill>
          </a:ln>
        </p:spPr>
      </p:pic>
      <p:grpSp>
        <p:nvGrpSpPr>
          <p:cNvPr id="14" name="Csoportba foglalás 13"/>
          <p:cNvGrpSpPr/>
          <p:nvPr/>
        </p:nvGrpSpPr>
        <p:grpSpPr>
          <a:xfrm>
            <a:off x="720000" y="1988841"/>
            <a:ext cx="7704000" cy="3391635"/>
            <a:chOff x="755576" y="1988841"/>
            <a:chExt cx="7686000" cy="3391635"/>
          </a:xfrm>
        </p:grpSpPr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8" r="9401"/>
            <a:stretch/>
          </p:blipFill>
          <p:spPr>
            <a:xfrm>
              <a:off x="755576" y="1988841"/>
              <a:ext cx="7686000" cy="3391635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7" name="Egyenes összekötő 6"/>
            <p:cNvCxnSpPr/>
            <p:nvPr/>
          </p:nvCxnSpPr>
          <p:spPr>
            <a:xfrm>
              <a:off x="755576" y="1988841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gyenes összekötő 10"/>
            <p:cNvCxnSpPr/>
            <p:nvPr/>
          </p:nvCxnSpPr>
          <p:spPr>
            <a:xfrm>
              <a:off x="755576" y="5380476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Pyragas-type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[1,2]</a:t>
            </a:r>
            <a:endParaRPr lang="en-NZ" sz="5000" baseline="45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5184000" cy="186876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Reordering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     </m:t>
                      </m:r>
                      <m:f>
                        <m:f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5184000" cy="1868764"/>
              </a:xfrm>
              <a:blipFill rotWithShape="1">
                <a:blip r:embed="rId2"/>
                <a:stretch>
                  <a:fillRect l="-1294" t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"/>
          <a:stretch/>
        </p:blipFill>
        <p:spPr>
          <a:xfrm>
            <a:off x="4851383" y="3641580"/>
            <a:ext cx="3321017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"/>
          <a:stretch/>
        </p:blipFill>
        <p:spPr>
          <a:xfrm>
            <a:off x="1386016" y="3641580"/>
            <a:ext cx="3321018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00" y="2068447"/>
            <a:ext cx="3708000" cy="373681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7" name="Picture 2" descr="C:\Users\niki\AppData\Local\Microsoft\Windows\INetCache\IE\3E8BLUJN\dog_clipart_by_fabbazattt[1]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églalap 9"/>
          <p:cNvSpPr/>
          <p:nvPr/>
        </p:nvSpPr>
        <p:spPr>
          <a:xfrm>
            <a:off x="1480468" y="5877272"/>
            <a:ext cx="6514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K.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Pyragas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L.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Grimsmo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A. S.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Parkins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B. S.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Skagerstam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NJP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00" b="1" dirty="0"/>
          </a:p>
        </p:txBody>
      </p:sp>
      <p:cxnSp>
        <p:nvCxnSpPr>
          <p:cNvPr id="11" name="Egyenes összekötő 10"/>
          <p:cNvCxnSpPr/>
          <p:nvPr/>
        </p:nvCxnSpPr>
        <p:spPr>
          <a:xfrm>
            <a:off x="1331640" y="5888305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51526E-7 L 0.29132 -0.1882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-94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More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studies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Plant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controller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Controller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two-mode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squeezer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C.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Bian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G.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Zhang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W. J. Lee, Int. J.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85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:1865 (2012)</a:t>
            </a:r>
          </a:p>
          <a:p>
            <a:pPr lvl="1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2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OPOs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coupled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phase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difference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H.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Mabuchi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Express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21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 (2013)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Trapped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linear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Z.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Shi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I.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Nurdin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arXiv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1510.08942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discreet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information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A. Knorr’s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2" descr="C:\Users\niki\AppData\Local\Microsoft\Windows\INetCache\IE\3E8BLUJN\dog_clipart_by_fabbazattt[1]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6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3"/>
          </a:xfrm>
        </p:spPr>
        <p:txBody>
          <a:bodyPr>
            <a:normAutofit/>
          </a:bodyPr>
          <a:lstStyle/>
          <a:p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Optical squeezing 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&amp;</a:t>
            </a:r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DPA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6768752" cy="4104456"/>
              </a:xfrm>
            </p:spPr>
            <p:txBody>
              <a:bodyPr>
                <a:normAutofit fontScale="850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Quadratures of light</a:t>
                </a:r>
                <a:endParaRPr lang="hu-HU" sz="2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postition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momentum</a:t>
                </a: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Generally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</a:t>
                </a:r>
                <a:r>
                  <a:rPr lang="en-NZ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ngle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 by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oscillator phase in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homodyne detection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𝑜𝑢𝑡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NZ" sz="190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  <m:sup/>
                          </m:sSubSup>
                          <m:d>
                            <m:d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Z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Optical squeezing: reduction of uncertainty in one quadrature at the expense of the other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den>
                          </m:f>
                        </m:e>
                      </m:nary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   &amp;    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Degenerate Parametric Amplifier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Crystal with</a:t>
                </a:r>
                <a:r>
                  <a:rPr lang="en-NZ" sz="19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NZ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NZ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nonlinearity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  <m:r>
                      <a:rPr lang="hu-HU" b="0" i="0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arametric down-conversion</a:t>
                </a:r>
                <a:endParaRPr lang="en-NZ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en-NZ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NZ" sz="1900" i="1">
                        <a:solidFill>
                          <a:srgbClr val="002060"/>
                        </a:solidFill>
                        <a:latin typeface="Cambria Math"/>
                      </a:rPr>
                      <m:t>=2</m:t>
                    </m:r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hu-HU" sz="19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phase-sensitive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amplification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light</a:t>
                </a: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6768752" cy="4104456"/>
              </a:xfrm>
              <a:blipFill rotWithShape="1">
                <a:blip r:embed="rId2"/>
                <a:stretch>
                  <a:fillRect l="-901" t="-1486" r="-1171" b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:\Users\niki\AppData\Local\Microsoft\Windows\INetCache\IE\3E8BLUJN\dog_clipart_by_fabbazattt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0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rtalom helye 2"/>
              <p:cNvSpPr txBox="1">
                <a:spLocks/>
              </p:cNvSpPr>
              <p:nvPr/>
            </p:nvSpPr>
            <p:spPr>
              <a:xfrm>
                <a:off x="1043609" y="2852936"/>
                <a:ext cx="6899438" cy="31683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62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35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32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26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2600" b="0" i="0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6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6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600" i="1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endParaRPr lang="hu-HU" sz="3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24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24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24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en-NZ" sz="3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24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b="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endParaRPr lang="en-NZ" sz="2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9" y="2852936"/>
                <a:ext cx="6899438" cy="3168352"/>
              </a:xfrm>
              <a:prstGeom prst="rect">
                <a:avLst/>
              </a:prstGeom>
              <a:blipFill rotWithShape="1">
                <a:blip r:embed="rId2"/>
                <a:stretch>
                  <a:fillRect l="-795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Egyenes összekötő 11"/>
          <p:cNvCxnSpPr/>
          <p:nvPr/>
        </p:nvCxnSpPr>
        <p:spPr>
          <a:xfrm>
            <a:off x="1259632" y="5949280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églalap 7"/>
          <p:cNvSpPr/>
          <p:nvPr/>
        </p:nvSpPr>
        <p:spPr>
          <a:xfrm>
            <a:off x="1187624" y="5960313"/>
            <a:ext cx="328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J.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C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W.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140000"/>
            <a:ext cx="5328592" cy="2022812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066349" y="1700808"/>
                <a:ext cx="5809907" cy="1273197"/>
              </a:xfrm>
            </p:spPr>
            <p:txBody>
              <a:bodyPr>
                <a:normAutofit/>
              </a:bodyPr>
              <a:lstStyle/>
              <a:p>
                <a:r>
                  <a:rPr lang="en-NZ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349" y="1700808"/>
                <a:ext cx="5809907" cy="1273197"/>
              </a:xfrm>
              <a:blipFill rotWithShape="1">
                <a:blip r:embed="rId4"/>
                <a:stretch>
                  <a:fillRect l="-1049" t="-2871" b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45574"/>
            <a:ext cx="7200799" cy="955234"/>
          </a:xfrm>
        </p:spPr>
        <p:txBody>
          <a:bodyPr>
            <a:normAutofit/>
          </a:bodyPr>
          <a:lstStyle/>
          <a:p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74005"/>
            <a:ext cx="2952328" cy="2975275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2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23959E-6 L 0.36615 -0.2553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99" y="-127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3469E-6 L 0.28351 -0.0936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-46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3" grpId="0" uiExpand="1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DPA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3960440" cy="244827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DPA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4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2600" baseline="45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</a:t>
                </a:r>
                <a:r>
                  <a:rPr lang="hu-HU" sz="3200" i="1" dirty="0" smtClean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4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600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3960440" cy="2448272"/>
              </a:xfrm>
              <a:blipFill rotWithShape="1">
                <a:blip r:embed="rId2"/>
                <a:stretch>
                  <a:fillRect l="-1079" t="-2244" b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1187624" y="4077072"/>
                <a:ext cx="6696744" cy="172819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000" baseline="45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2000" baseline="45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1800" baseline="45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 b="0" i="0" smtClean="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.6</m:t>
                    </m:r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mirror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”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077072"/>
                <a:ext cx="6696744" cy="1728193"/>
              </a:xfrm>
              <a:prstGeom prst="rect">
                <a:avLst/>
              </a:prstGeom>
              <a:blipFill rotWithShape="1">
                <a:blip r:embed="rId3"/>
                <a:stretch>
                  <a:fillRect t="-707" b="-3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églalap 4"/>
          <p:cNvSpPr/>
          <p:nvPr/>
        </p:nvSpPr>
        <p:spPr>
          <a:xfrm>
            <a:off x="1187624" y="588830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cxnSp>
        <p:nvCxnSpPr>
          <p:cNvPr id="7" name="Egyenes összekötő 6"/>
          <p:cNvCxnSpPr/>
          <p:nvPr/>
        </p:nvCxnSpPr>
        <p:spPr>
          <a:xfrm>
            <a:off x="1259632" y="5888305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564904"/>
            <a:ext cx="6264696" cy="306846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85186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8492E-6 L 0.18507 -0.1711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3" y="-85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9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1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  <a:blipFill rotWithShape="1">
                <a:blip r:embed="rId2"/>
                <a:stretch>
                  <a:fillRect l="-631" t="-717" b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10994"/>
            <a:ext cx="6264696" cy="339905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Autofit/>
          </a:bodyPr>
          <a:lstStyle/>
          <a:p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DPA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delayed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4" y="2060288"/>
            <a:ext cx="2644305" cy="266485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59728"/>
            <a:ext cx="2643454" cy="2664000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niki\AppData\Local\Microsoft\Windows\INetCache\IE\3E8BLUJN\dog_clipart_by_fabbazattt[1]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47086E-6 L 0.20868 -0.2065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-10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68363E-6 L 0.1401 0.23612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1179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 fontScale="90000"/>
          </a:bodyPr>
          <a:lstStyle/>
          <a:p>
            <a:r>
              <a:rPr lang="hu-HU" sz="62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2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62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spectra</a:t>
            </a:r>
            <a:r>
              <a:rPr lang="hu-HU" sz="6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aját film 1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5683" y="1700808"/>
            <a:ext cx="5712634" cy="428447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églalap 8"/>
          <p:cNvSpPr/>
          <p:nvPr/>
        </p:nvSpPr>
        <p:spPr>
          <a:xfrm>
            <a:off x="1619672" y="6032321"/>
            <a:ext cx="328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J.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C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W.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5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3" y="1916832"/>
                <a:ext cx="6661357" cy="403244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associated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singular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8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𝜙</m:t>
                        </m:r>
                      </m:e>
                    </m:func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7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hu-HU" sz="17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e>
                              <m:sup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7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7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7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7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7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6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6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6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r>
                  <a:rPr lang="hu-HU" sz="19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	 </a:t>
                </a:r>
                <a:r>
                  <a:rPr lang="hu-HU" sz="19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22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22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2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3" y="1916832"/>
                <a:ext cx="6661357" cy="4032448"/>
              </a:xfrm>
              <a:blipFill rotWithShape="1">
                <a:blip r:embed="rId2"/>
                <a:stretch>
                  <a:fillRect l="-915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817583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When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do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peaks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appear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?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5292080" y="3645024"/>
            <a:ext cx="2952989" cy="20340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1547664" y="1772816"/>
            <a:ext cx="4913312" cy="33843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65000" y="16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9.25069E-7 L -0.3033 -0.1690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74" y="-84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/>
          <p:cNvGrpSpPr/>
          <p:nvPr/>
        </p:nvGrpSpPr>
        <p:grpSpPr>
          <a:xfrm>
            <a:off x="2161032" y="1660983"/>
            <a:ext cx="4821937" cy="4227322"/>
            <a:chOff x="2312400" y="1812000"/>
            <a:chExt cx="4821937" cy="4227322"/>
          </a:xfrm>
        </p:grpSpPr>
        <p:grpSp>
          <p:nvGrpSpPr>
            <p:cNvPr id="79" name="Csoportba foglalás 78"/>
            <p:cNvGrpSpPr/>
            <p:nvPr/>
          </p:nvGrpSpPr>
          <p:grpSpPr>
            <a:xfrm>
              <a:off x="2312400" y="1812000"/>
              <a:ext cx="4821937" cy="4227322"/>
              <a:chOff x="2124773" y="1628800"/>
              <a:chExt cx="4821937" cy="4227322"/>
            </a:xfrm>
          </p:grpSpPr>
          <p:sp>
            <p:nvSpPr>
              <p:cNvPr id="80" name="Téglalap 79"/>
              <p:cNvSpPr/>
              <p:nvPr/>
            </p:nvSpPr>
            <p:spPr>
              <a:xfrm>
                <a:off x="2124773" y="1628800"/>
                <a:ext cx="4821937" cy="4227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Kép 8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37" t="4780" r="193"/>
              <a:stretch/>
            </p:blipFill>
            <p:spPr>
              <a:xfrm>
                <a:off x="2128590" y="1628800"/>
                <a:ext cx="4818120" cy="421762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82" name="Felhő 81"/>
            <p:cNvSpPr/>
            <p:nvPr/>
          </p:nvSpPr>
          <p:spPr>
            <a:xfrm>
              <a:off x="3360000" y="4527348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elhő 82"/>
            <p:cNvSpPr/>
            <p:nvPr/>
          </p:nvSpPr>
          <p:spPr>
            <a:xfrm>
              <a:off x="5131200" y="3522000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elhő 83"/>
            <p:cNvSpPr/>
            <p:nvPr/>
          </p:nvSpPr>
          <p:spPr>
            <a:xfrm flipH="1">
              <a:off x="3162000" y="3522000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Egyenes összekötő nyíllal 84"/>
            <p:cNvCxnSpPr/>
            <p:nvPr/>
          </p:nvCxnSpPr>
          <p:spPr>
            <a:xfrm flipH="1">
              <a:off x="4875600" y="3796548"/>
              <a:ext cx="174809" cy="773949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gyenes összekötő nyíllal 85"/>
            <p:cNvCxnSpPr/>
            <p:nvPr/>
          </p:nvCxnSpPr>
          <p:spPr>
            <a:xfrm>
              <a:off x="5236657" y="2413093"/>
              <a:ext cx="541305" cy="1125500"/>
            </a:xfrm>
            <a:prstGeom prst="straightConnector1">
              <a:avLst/>
            </a:prstGeom>
            <a:ln w="38100" cap="rnd">
              <a:solidFill>
                <a:srgbClr val="002060"/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gyenes összekötő nyíllal 86"/>
            <p:cNvCxnSpPr/>
            <p:nvPr/>
          </p:nvCxnSpPr>
          <p:spPr>
            <a:xfrm flipH="1">
              <a:off x="3736136" y="2856000"/>
              <a:ext cx="460352" cy="66600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églalap 87"/>
            <p:cNvSpPr/>
            <p:nvPr/>
          </p:nvSpPr>
          <p:spPr>
            <a:xfrm>
              <a:off x="4832400" y="3601200"/>
              <a:ext cx="189112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without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89" name="Téglalap 88"/>
            <p:cNvSpPr/>
            <p:nvPr/>
          </p:nvSpPr>
          <p:spPr>
            <a:xfrm>
              <a:off x="3226800" y="4660548"/>
              <a:ext cx="317708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90" name="Téglalap 89"/>
            <p:cNvSpPr/>
            <p:nvPr/>
          </p:nvSpPr>
          <p:spPr>
            <a:xfrm>
              <a:off x="2787600" y="3615600"/>
              <a:ext cx="211805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>
                  <a:solidFill>
                    <a:srgbClr val="002060"/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BS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</p:grp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4" t="6378" r="8790" b="4526"/>
          <a:stretch/>
        </p:blipFill>
        <p:spPr>
          <a:xfrm>
            <a:off x="1240157" y="1665272"/>
            <a:ext cx="6663687" cy="4230000"/>
          </a:xfrm>
          <a:ln w="28575">
            <a:solidFill>
              <a:srgbClr val="002060"/>
            </a:solidFill>
          </a:ln>
        </p:spPr>
      </p:pic>
      <p:sp>
        <p:nvSpPr>
          <p:cNvPr id="52" name="Felhő 51"/>
          <p:cNvSpPr/>
          <p:nvPr/>
        </p:nvSpPr>
        <p:spPr>
          <a:xfrm>
            <a:off x="1834009" y="3247556"/>
            <a:ext cx="1584176" cy="359822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3" name="Felhő 52"/>
          <p:cNvSpPr/>
          <p:nvPr/>
        </p:nvSpPr>
        <p:spPr>
          <a:xfrm>
            <a:off x="2661578" y="2708920"/>
            <a:ext cx="782724" cy="51495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4" name="Felhő 53"/>
          <p:cNvSpPr/>
          <p:nvPr/>
        </p:nvSpPr>
        <p:spPr>
          <a:xfrm flipH="1">
            <a:off x="1740669" y="2707575"/>
            <a:ext cx="768209" cy="505401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Téglalap 54"/>
          <p:cNvSpPr/>
          <p:nvPr/>
        </p:nvSpPr>
        <p:spPr>
          <a:xfrm>
            <a:off x="2627784" y="2714869"/>
            <a:ext cx="850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1906017" y="3247694"/>
            <a:ext cx="14285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1652415" y="2707225"/>
            <a:ext cx="952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w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ith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BS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cxnSp>
        <p:nvCxnSpPr>
          <p:cNvPr id="59" name="Egyenes összekötő nyíllal 58"/>
          <p:cNvCxnSpPr>
            <a:endCxn id="53" idx="3"/>
          </p:cNvCxnSpPr>
          <p:nvPr/>
        </p:nvCxnSpPr>
        <p:spPr>
          <a:xfrm>
            <a:off x="2771800" y="2204864"/>
            <a:ext cx="281140" cy="533499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gyenes összekötő nyíllal 61"/>
          <p:cNvCxnSpPr>
            <a:endCxn id="54" idx="3"/>
          </p:cNvCxnSpPr>
          <p:nvPr/>
        </p:nvCxnSpPr>
        <p:spPr>
          <a:xfrm flipH="1">
            <a:off x="2124773" y="2420888"/>
            <a:ext cx="214979" cy="315584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/>
          <p:nvPr/>
        </p:nvCxnSpPr>
        <p:spPr>
          <a:xfrm flipH="1">
            <a:off x="2508878" y="2780928"/>
            <a:ext cx="190914" cy="466766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soportba foglalás 10"/>
          <p:cNvGrpSpPr/>
          <p:nvPr/>
        </p:nvGrpSpPr>
        <p:grpSpPr>
          <a:xfrm>
            <a:off x="2160000" y="1659600"/>
            <a:ext cx="4821937" cy="4227322"/>
            <a:chOff x="2124773" y="1628800"/>
            <a:chExt cx="4821937" cy="4227322"/>
          </a:xfrm>
        </p:grpSpPr>
        <p:sp>
          <p:nvSpPr>
            <p:cNvPr id="7" name="Téglalap 6"/>
            <p:cNvSpPr/>
            <p:nvPr/>
          </p:nvSpPr>
          <p:spPr>
            <a:xfrm>
              <a:off x="2124773" y="1628800"/>
              <a:ext cx="4821937" cy="4227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37" t="4780" r="193"/>
            <a:stretch/>
          </p:blipFill>
          <p:spPr>
            <a:xfrm>
              <a:off x="2128590" y="1628800"/>
              <a:ext cx="4818120" cy="42176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28" name="Felhő 27"/>
          <p:cNvSpPr/>
          <p:nvPr/>
        </p:nvSpPr>
        <p:spPr>
          <a:xfrm>
            <a:off x="3207600" y="4374948"/>
            <a:ext cx="3025799" cy="782244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elhő 28"/>
          <p:cNvSpPr/>
          <p:nvPr/>
        </p:nvSpPr>
        <p:spPr>
          <a:xfrm>
            <a:off x="4978800" y="3369600"/>
            <a:ext cx="1368000" cy="900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elhő 30"/>
          <p:cNvSpPr/>
          <p:nvPr/>
        </p:nvSpPr>
        <p:spPr>
          <a:xfrm flipH="1">
            <a:off x="3009600" y="3369600"/>
            <a:ext cx="1368000" cy="900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gyenes összekötő nyíllal 13"/>
          <p:cNvCxnSpPr/>
          <p:nvPr/>
        </p:nvCxnSpPr>
        <p:spPr>
          <a:xfrm flipH="1">
            <a:off x="4723200" y="3644148"/>
            <a:ext cx="174809" cy="773949"/>
          </a:xfrm>
          <a:prstGeom prst="straightConnector1">
            <a:avLst/>
          </a:prstGeom>
          <a:ln w="3810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/>
          <p:cNvCxnSpPr/>
          <p:nvPr/>
        </p:nvCxnSpPr>
        <p:spPr>
          <a:xfrm>
            <a:off x="5084257" y="2260693"/>
            <a:ext cx="541305" cy="1125500"/>
          </a:xfrm>
          <a:prstGeom prst="straightConnector1">
            <a:avLst/>
          </a:prstGeom>
          <a:ln w="38100" cap="rnd">
            <a:solidFill>
              <a:srgbClr val="002060"/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 flipH="1">
            <a:off x="3583736" y="2703600"/>
            <a:ext cx="460352" cy="666000"/>
          </a:xfrm>
          <a:prstGeom prst="straightConnector1">
            <a:avLst/>
          </a:prstGeom>
          <a:ln w="3810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églalap 23"/>
          <p:cNvSpPr/>
          <p:nvPr/>
        </p:nvSpPr>
        <p:spPr>
          <a:xfrm>
            <a:off x="4680000" y="3448800"/>
            <a:ext cx="18911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5" name="Téglalap 24"/>
          <p:cNvSpPr/>
          <p:nvPr/>
        </p:nvSpPr>
        <p:spPr>
          <a:xfrm>
            <a:off x="3074400" y="4508148"/>
            <a:ext cx="317708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6" name="Téglalap 25"/>
          <p:cNvSpPr/>
          <p:nvPr/>
        </p:nvSpPr>
        <p:spPr>
          <a:xfrm>
            <a:off x="2635200" y="3463200"/>
            <a:ext cx="21180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>
                <a:solidFill>
                  <a:srgbClr val="002060"/>
                </a:solidFill>
                <a:latin typeface="Centaur" panose="02030504050205020304" pitchFamily="18" charset="0"/>
              </a:rPr>
              <a:t>w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ith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BS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[1,2]</a:t>
            </a:r>
            <a:endParaRPr lang="en-NZ" sz="5000" baseline="45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7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églalap 37"/>
          <p:cNvSpPr/>
          <p:nvPr/>
        </p:nvSpPr>
        <p:spPr>
          <a:xfrm>
            <a:off x="1115616" y="5960313"/>
            <a:ext cx="7029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M. J. </a:t>
            </a:r>
            <a:r>
              <a:rPr lang="en-US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C. W. Gardiner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(1984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),</a:t>
            </a:r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:2045 (2012)</a:t>
            </a:r>
            <a:endParaRPr lang="en-US" sz="1000" b="1" dirty="0"/>
          </a:p>
        </p:txBody>
      </p:sp>
      <p:cxnSp>
        <p:nvCxnSpPr>
          <p:cNvPr id="92" name="Egyenes összekötő 91"/>
          <p:cNvCxnSpPr/>
          <p:nvPr/>
        </p:nvCxnSpPr>
        <p:spPr>
          <a:xfrm>
            <a:off x="1187624" y="5949280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47919E-6 L -0.22049 -0.14454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-723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49000" y="49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/>
      <p:bldP spid="56" grpId="0"/>
      <p:bldP spid="57" grpId="0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24" grpId="0"/>
      <p:bldP spid="24" grpId="1"/>
      <p:bldP spid="25" grpId="0"/>
      <p:bldP spid="25" grpId="1"/>
      <p:bldP spid="26" grpId="0"/>
      <p:bldP spid="26" grpId="1"/>
      <p:bldP spid="2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Classical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analysis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4896544" cy="4032448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Time-delay: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steady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None/>
            </a:pP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	 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cxnSp>
        <p:nvCxnSpPr>
          <p:cNvPr id="19" name="Egyenes összekötő nyíllal 18"/>
          <p:cNvCxnSpPr/>
          <p:nvPr/>
        </p:nvCxnSpPr>
        <p:spPr>
          <a:xfrm>
            <a:off x="3491880" y="2492896"/>
            <a:ext cx="0" cy="288032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91" y="3870000"/>
            <a:ext cx="3428709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870000"/>
            <a:ext cx="3428710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024 L 0.00417 -0.2241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1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jzszög">
  <a:themeElements>
    <a:clrScheme name="Rajzszög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Rajzszög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ajzszö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2753</TotalTime>
  <Words>1221</Words>
  <Application>Microsoft Office PowerPoint</Application>
  <PresentationFormat>Diavetítés a képernyőre (4:3 oldalarány)</PresentationFormat>
  <Paragraphs>117</Paragraphs>
  <Slides>16</Slides>
  <Notes>0</Notes>
  <HiddenSlides>0</HiddenSlides>
  <MMClips>1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17" baseType="lpstr">
      <vt:lpstr>Rajzszög</vt:lpstr>
      <vt:lpstr>Is delay always </vt:lpstr>
      <vt:lpstr>Optical squeezing &amp; DPA</vt:lpstr>
      <vt:lpstr>DPA dynamics &amp; squeezing</vt:lpstr>
      <vt:lpstr>Coherent feedback with DPA</vt:lpstr>
      <vt:lpstr>DPA with delayed coherent feedback</vt:lpstr>
      <vt:lpstr>Squeezing spectra[1]</vt:lpstr>
      <vt:lpstr>When do these peaks appear?</vt:lpstr>
      <vt:lpstr>Comparison with previous results[1,2]</vt:lpstr>
      <vt:lpstr>Classical analysis</vt:lpstr>
      <vt:lpstr>Summary</vt:lpstr>
      <vt:lpstr>Thank you for Your </vt:lpstr>
      <vt:lpstr>Tunability</vt:lpstr>
      <vt:lpstr>Detuning and quadrature angle</vt:lpstr>
      <vt:lpstr>Effects of the phase shift</vt:lpstr>
      <vt:lpstr>Pyragas-type feedback[1,2]</vt:lpstr>
      <vt:lpstr>More previous studies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152</cp:revision>
  <dcterms:created xsi:type="dcterms:W3CDTF">2016-02-22T19:45:39Z</dcterms:created>
  <dcterms:modified xsi:type="dcterms:W3CDTF">2016-03-18T00:09:28Z</dcterms:modified>
</cp:coreProperties>
</file>